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C8DCF82-8131-4840-AA29-CBE651B8787F}">
  <a:tblStyle styleId="{AC8DCF82-8131-4840-AA29-CBE651B8787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f005087cb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g11f005087c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3a5cfd4967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3a5cfd4967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Тренеру-преподавателю нужен помощник на группах начальной подготовки;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Подбор упражнений не соответствует возрасту, уровню подготовки и обучению техническим навыкам (использовать поэтапное обучение детей, что позволит освоить и закрепить базовых навыки).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Форма организации и проведения учебно-тренировочного процесса не позволяет тренеру-преподавателя охватывать и контролировать учебно-тренировочный процесс на всей площадке.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3a5cfd4967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3a5cfd4967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Тренеру-преподавателю нужен помощник на группах начальной подготовки;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Подбор упражнений не соответствует возрасту, уровню подготовки и обучению техническим навыкам (использовать поэтапное обучение детей, что позволит освоить и закрепить базовых навыки).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Форма организации и проведения учебно-тренировочного процесса не позволяет тренеру-преподавателя охватывать и контролировать учебно-тренировочный процесс на всей площадке.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Тренер индивидуально исправляет техническое выполнение при выполнении задания и корректирует каждого занимающегося.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3a5cfd4967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3a5cfd4967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Тренеры-преподавателя проводят учебно тренировочное занятие СИДЯ на борту хоккейной площадки.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Нет заключительной части.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3a5cfd4967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3a5cfd4967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Группа начальной подготовки: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занимающиеся разбиты на группы не более 6 человек;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на каждую группу по тренеру;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контроль, показ и исправление при выполнения упражнения тренерами-преподавателями.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ru"/>
              <a:t>при выполнении задания занимающиеся создают помеху друг другу (РАЗВЕСТИ ПОТОКИ, использовать инвентарь - например борта, фишки; использовать маркер для льда и указать направление движения);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ru"/>
              <a:t>интервал при выполнении не используется.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3a5cfd4967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3a5cfd4967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группа тренеров-преподавателей не участвует в тренировочном процессе;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пассивность тренеров-преподавателей, низкая активность.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спортсмены учащиеся быстро перестраиваются и организовываются в колонны (группа начальной подготовки 1 года обучения);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спортсмены-учащиеся разбиты в группы по 6 человек.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3a5cfd4967_1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3a5cfd4967_1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Правая часть площадки.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группы не более 6 человек;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соотношение времени работы и отдыха позволяет совершенствовать технические навыки запланированные тренером-преподавателям.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выполнение различных технических элементов направленные на технику, в завершении упражнения идёт атака ворот.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соблюдается интервал и дистанция при выполнении задания.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при атаке ворот группа находится рядом с воротами, что может привести к травме.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3a5cfd4967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3a5cfd4967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Пример, как должен быть организован учебно-тренировочный процесс: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одновременно на площадке идет работа с полевыми игроками и вратарями с тренерами по амплуа;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группа не более 6 человек;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соотношение выполняемой работы и отдыха повышает эффективность тренировочного процесса;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дисциплина в команде влияет на качество учебно-тренировочного процесса.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6cec73e3a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6cec73e3a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3ae73a4d2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3ae73a4d2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3ae73a4d2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3ae73a4d2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062d3158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062d3158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3ae73a4d2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3ae73a4d2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3ae73a4d2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3ae73a4d2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3a5cfd4967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3a5cfd4967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3a5cfd4967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3a5cfd4967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3a5cfd4967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3a5cfd4967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3a5cfd4967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3a5cfd4967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3a5cfd4967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3a5cfd4967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1a4cc3099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1a4cc3099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6cec73e3aa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6cec73e3a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33041c5a6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33041c5a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1dd8b3d36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1dd8b3d3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3a5cfd4967_1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3a5cfd4967_1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33041c5a6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33041c5a6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3a5cfd4967_1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3a5cfd4967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3a5cfd4967_1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3a5cfd4967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3a5cfd4967_1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3a5cfd4967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3a5cfd4967_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3a5cfd4967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3a5cfd4967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3a5cfd4967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33041c5a6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33041c5a6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3a5cfd4967_1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3a5cfd4967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3a5cfd4967_1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3a5cfd4967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3ad8fb3a7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3ad8fb3a7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3a5cfd4967_1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3a5cfd4967_1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3a5cfd4967_1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3a5cfd4967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3a5cfd4967_1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3a5cfd4967_1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3a5cfd4967_1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3a5cfd4967_1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3a5cfd4967_1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3a5cfd4967_1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3ae73a4d2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3ae73a4d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2d6547091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2d6547091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bc9cab4a61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1bc9cab4a61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3a5cfd4967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3a5cfd4967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Количество тренеров-преподавателей во время проведения учебно-тренировочного занятия - 7 + 8 помощников.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3a5cfd4967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3a5cfd4967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Подготовительная часть - объяснение и показ.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 время проведения подготовительной части тренер-преподаватель останавливает группу и наглядно показывает и разъясняет на что обратить внимание и как правильно выполнять упражнение.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3a5cfd4967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3a5cfd4967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Тренерам-преподавателям нужны помощники на группы этапа начальной подготовки, 1 тренер на 36 человек и 1 тренер на 25 человек: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страдает качество учебно-тренировочного процесса;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отсутствие дисциплины во время учебно-тренировочного занятия.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3a5cfd4967_1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3a5cfd4967_1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Правая часть площадки.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+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группы не более 6 человек;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-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отсутствие дисциплины во время учебно-тренировочного занятия.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не продуман тренировочный процесс - не организован. При выполнении занимающиеся создают друг другу помеху.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Левая часть площадки.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-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группы более 6 человек.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не продуман тренировочный процесс - не организован.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малое количество повторений, низкая интенсивность - соотношение работы и отдыха.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3a5cfd4967_1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3a5cfd4967_1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Тренерам-преподавателям нужны помощники на группы этапа начальной подготовки, 1 тренер на 22 человека и 1 тренер на 24 человека: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страдает качество учебно-тренировочного процесса;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отсутствие дисциплины во время учебно-тренировочного занятия.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Правая часть площадки.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Подбор упражнений не соответствует возрасту, уровню подготовки и обучению техническим навыкам (использовать поэтапное обучение детей, что позволит освоить и закрепить базовых навыки).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Форма организации и проведения учебно-тренировочного процесса не позволяет тренеру-преподавателя охватывать и контролировать учебно-тренировочный процесс на всей площадке.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Тренер индивидуально исправляет техническое выполнение при выполнении задания и корректирует каждого занимающегося.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50" name="Google Shape;50;p12"/>
          <p:cNvGrpSpPr/>
          <p:nvPr/>
        </p:nvGrpSpPr>
        <p:grpSpPr>
          <a:xfrm>
            <a:off x="-5025" y="1725"/>
            <a:ext cx="9104519" cy="5143453"/>
            <a:chOff x="1" y="1"/>
            <a:chExt cx="9130999" cy="6837880"/>
          </a:xfrm>
        </p:grpSpPr>
        <p:sp>
          <p:nvSpPr>
            <p:cNvPr id="51" name="Google Shape;51;p12"/>
            <p:cNvSpPr/>
            <p:nvPr/>
          </p:nvSpPr>
          <p:spPr>
            <a:xfrm>
              <a:off x="1" y="1"/>
              <a:ext cx="9120600" cy="67830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12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31282" y="4130214"/>
            <a:ext cx="768218" cy="1013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Мой">
  <p:cSld name="BLANK_1">
    <p:bg>
      <p:bgPr>
        <a:solidFill>
          <a:schemeClr val="accent4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56" name="Google Shape;56;p13"/>
          <p:cNvGrpSpPr/>
          <p:nvPr/>
        </p:nvGrpSpPr>
        <p:grpSpPr>
          <a:xfrm>
            <a:off x="6499" y="1799"/>
            <a:ext cx="9131000" cy="6854400"/>
            <a:chOff x="0" y="0"/>
            <a:chExt cx="9131000" cy="6854400"/>
          </a:xfrm>
        </p:grpSpPr>
        <p:sp>
          <p:nvSpPr>
            <p:cNvPr id="57" name="Google Shape;57;p13"/>
            <p:cNvSpPr/>
            <p:nvPr/>
          </p:nvSpPr>
          <p:spPr>
            <a:xfrm>
              <a:off x="0" y="0"/>
              <a:ext cx="9117900" cy="68544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15457" y="5633414"/>
            <a:ext cx="768218" cy="1013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nUimzwyUBog" TargetMode="External"/><Relationship Id="rId4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youtube.com/watch?v=MRwB2O1PFW8" TargetMode="External"/><Relationship Id="rId4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youtube.com/watch?v=BOMdYVX0Gr4" TargetMode="External"/><Relationship Id="rId4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XCy4O3ngcX4" TargetMode="External"/><Relationship Id="rId4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youtube.com/watch?v=c8jhaSFvowM" TargetMode="External"/><Relationship Id="rId4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youtube.com/watch?v=iv5nO6g6FWw" TargetMode="External"/><Relationship Id="rId4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youtube.com/watch?v=NiXQuwOPtco" TargetMode="External"/><Relationship Id="rId4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youtube.com/watch?v=Gh8DWn00gbs" TargetMode="External"/><Relationship Id="rId4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youtube.com/watch?v=ijTyjT90KDs" TargetMode="External"/><Relationship Id="rId4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youtube.com/watch?v=zAov5kY1Vos" TargetMode="External"/><Relationship Id="rId4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youtube.com/watch?v=J16IEtTIzn0" TargetMode="External"/><Relationship Id="rId4" Type="http://schemas.openxmlformats.org/officeDocument/2006/relationships/image" Target="../media/image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youtube.com/watch?v=42qGqeVq5xM" TargetMode="External"/><Relationship Id="rId4" Type="http://schemas.openxmlformats.org/officeDocument/2006/relationships/image" Target="../media/image2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youtube.com/watch?v=eRXaY4xNarA" TargetMode="External"/><Relationship Id="rId4" Type="http://schemas.openxmlformats.org/officeDocument/2006/relationships/image" Target="../media/image2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youtube.com/watch?v=KlRd3rgzo74" TargetMode="External"/><Relationship Id="rId4" Type="http://schemas.openxmlformats.org/officeDocument/2006/relationships/image" Target="../media/image3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youtube.com/watch?v=5uM74Rgrhog" TargetMode="External"/><Relationship Id="rId4" Type="http://schemas.openxmlformats.org/officeDocument/2006/relationships/image" Target="../media/image2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youtube.com/watch?v=a55Dds-iDeI" TargetMode="External"/><Relationship Id="rId4" Type="http://schemas.openxmlformats.org/officeDocument/2006/relationships/image" Target="../media/image2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www.youtube.com/watch?v=Os6_mruHYM4" TargetMode="External"/><Relationship Id="rId4" Type="http://schemas.openxmlformats.org/officeDocument/2006/relationships/image" Target="../media/image28.jpg"/><Relationship Id="rId5" Type="http://schemas.openxmlformats.org/officeDocument/2006/relationships/hyperlink" Target="http://www.youtube.com/watch?v=JJJlwc2N9mo" TargetMode="External"/><Relationship Id="rId6" Type="http://schemas.openxmlformats.org/officeDocument/2006/relationships/image" Target="../media/image25.jpg"/><Relationship Id="rId7" Type="http://schemas.openxmlformats.org/officeDocument/2006/relationships/hyperlink" Target="http://www.youtube.com/watch?v=7uQ9JYmi1j4" TargetMode="External"/><Relationship Id="rId8" Type="http://schemas.openxmlformats.org/officeDocument/2006/relationships/image" Target="../media/image19.jpg"/></Relationships>
</file>

<file path=ppt/slides/_rels/slide31.xml.rels><?xml version="1.0" encoding="UTF-8" standalone="yes"?><Relationships xmlns="http://schemas.openxmlformats.org/package/2006/relationships"><Relationship Id="rId10" Type="http://schemas.openxmlformats.org/officeDocument/2006/relationships/image" Target="../media/image32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www.youtube.com/watch?v=aqaWkHRx9qQ" TargetMode="External"/><Relationship Id="rId4" Type="http://schemas.openxmlformats.org/officeDocument/2006/relationships/image" Target="../media/image35.jpg"/><Relationship Id="rId9" Type="http://schemas.openxmlformats.org/officeDocument/2006/relationships/hyperlink" Target="http://www.youtube.com/watch?v=24Ib3lq18OU" TargetMode="External"/><Relationship Id="rId5" Type="http://schemas.openxmlformats.org/officeDocument/2006/relationships/hyperlink" Target="http://www.youtube.com/watch?v=0xSPQwnVJEY" TargetMode="External"/><Relationship Id="rId6" Type="http://schemas.openxmlformats.org/officeDocument/2006/relationships/image" Target="../media/image24.jpg"/><Relationship Id="rId7" Type="http://schemas.openxmlformats.org/officeDocument/2006/relationships/hyperlink" Target="http://www.youtube.com/watch?v=3AlVDihNPUc" TargetMode="External"/><Relationship Id="rId8" Type="http://schemas.openxmlformats.org/officeDocument/2006/relationships/image" Target="../media/image3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www.youtube.com/watch?v=CcHAJ1Q0Qck" TargetMode="External"/><Relationship Id="rId4" Type="http://schemas.openxmlformats.org/officeDocument/2006/relationships/image" Target="../media/image22.jpg"/><Relationship Id="rId5" Type="http://schemas.openxmlformats.org/officeDocument/2006/relationships/hyperlink" Target="http://www.youtube.com/watch?v=L_8xQlTjy9M" TargetMode="External"/><Relationship Id="rId6" Type="http://schemas.openxmlformats.org/officeDocument/2006/relationships/image" Target="../media/image3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www.youtube.com/watch?v=QwuDG08T_qw" TargetMode="External"/><Relationship Id="rId4" Type="http://schemas.openxmlformats.org/officeDocument/2006/relationships/image" Target="../media/image27.jpg"/><Relationship Id="rId5" Type="http://schemas.openxmlformats.org/officeDocument/2006/relationships/hyperlink" Target="http://www.youtube.com/watch?v=aDcYiYTBLbg" TargetMode="External"/><Relationship Id="rId6" Type="http://schemas.openxmlformats.org/officeDocument/2006/relationships/image" Target="../media/image26.jpg"/><Relationship Id="rId7" Type="http://schemas.openxmlformats.org/officeDocument/2006/relationships/hyperlink" Target="http://www.youtube.com/watch?v=uU6-I7TMSQs" TargetMode="External"/><Relationship Id="rId8" Type="http://schemas.openxmlformats.org/officeDocument/2006/relationships/image" Target="../media/image3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www.youtube.com/watch?v=JXEbeH0Bjeg" TargetMode="External"/><Relationship Id="rId4" Type="http://schemas.openxmlformats.org/officeDocument/2006/relationships/image" Target="../media/image37.jpg"/><Relationship Id="rId5" Type="http://schemas.openxmlformats.org/officeDocument/2006/relationships/hyperlink" Target="http://www.youtube.com/watch?v=ostxgzeMelg" TargetMode="External"/><Relationship Id="rId6" Type="http://schemas.openxmlformats.org/officeDocument/2006/relationships/image" Target="../media/image4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www.youtube.com/watch?v=KcpuLL-TRvo" TargetMode="External"/><Relationship Id="rId4" Type="http://schemas.openxmlformats.org/officeDocument/2006/relationships/image" Target="../media/image40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://www.youtube.com/watch?v=MYntQuPM8J8" TargetMode="External"/><Relationship Id="rId4" Type="http://schemas.openxmlformats.org/officeDocument/2006/relationships/image" Target="../media/image41.jpg"/><Relationship Id="rId5" Type="http://schemas.openxmlformats.org/officeDocument/2006/relationships/hyperlink" Target="http://www.youtube.com/watch?v=GmjaT11_sfo" TargetMode="External"/><Relationship Id="rId6" Type="http://schemas.openxmlformats.org/officeDocument/2006/relationships/image" Target="../media/image36.jpg"/><Relationship Id="rId7" Type="http://schemas.openxmlformats.org/officeDocument/2006/relationships/hyperlink" Target="http://www.youtube.com/watch?v=5MSuvqCrlTM" TargetMode="External"/><Relationship Id="rId8" Type="http://schemas.openxmlformats.org/officeDocument/2006/relationships/image" Target="../media/image44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://www.youtube.com/watch?v=D1AK_c0Ogx8" TargetMode="External"/><Relationship Id="rId4" Type="http://schemas.openxmlformats.org/officeDocument/2006/relationships/image" Target="../media/image42.jpg"/><Relationship Id="rId5" Type="http://schemas.openxmlformats.org/officeDocument/2006/relationships/hyperlink" Target="http://www.youtube.com/watch?v=9P870pZTI6Y" TargetMode="External"/><Relationship Id="rId6" Type="http://schemas.openxmlformats.org/officeDocument/2006/relationships/image" Target="../media/image39.jpg"/><Relationship Id="rId7" Type="http://schemas.openxmlformats.org/officeDocument/2006/relationships/hyperlink" Target="http://www.youtube.com/watch?v=LNoEMtFDRno" TargetMode="External"/><Relationship Id="rId8" Type="http://schemas.openxmlformats.org/officeDocument/2006/relationships/image" Target="../media/image64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www.youtube.com/watch?v=CqT87IqDsfI" TargetMode="External"/><Relationship Id="rId4" Type="http://schemas.openxmlformats.org/officeDocument/2006/relationships/image" Target="../media/image31.jpg"/><Relationship Id="rId5" Type="http://schemas.openxmlformats.org/officeDocument/2006/relationships/hyperlink" Target="http://www.youtube.com/watch?v=eQ-AUj607rc" TargetMode="External"/><Relationship Id="rId6" Type="http://schemas.openxmlformats.org/officeDocument/2006/relationships/image" Target="../media/image46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://www.youtube.com/watch?v=0ocrhJzW1jE" TargetMode="External"/><Relationship Id="rId4" Type="http://schemas.openxmlformats.org/officeDocument/2006/relationships/image" Target="../media/image45.jpg"/><Relationship Id="rId5" Type="http://schemas.openxmlformats.org/officeDocument/2006/relationships/hyperlink" Target="http://www.youtube.com/watch?v=2qBbycHOt8g" TargetMode="External"/><Relationship Id="rId6" Type="http://schemas.openxmlformats.org/officeDocument/2006/relationships/image" Target="../media/image5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://www.youtube.com/watch?v=1CtJ1EgsaTU" TargetMode="External"/><Relationship Id="rId4" Type="http://schemas.openxmlformats.org/officeDocument/2006/relationships/image" Target="../media/image47.jpg"/><Relationship Id="rId5" Type="http://schemas.openxmlformats.org/officeDocument/2006/relationships/hyperlink" Target="http://www.youtube.com/watch?v=nPBtGMkMa2I" TargetMode="External"/><Relationship Id="rId6" Type="http://schemas.openxmlformats.org/officeDocument/2006/relationships/image" Target="../media/image49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://www.youtube.com/watch?v=kTvLHoQIneA" TargetMode="External"/><Relationship Id="rId4" Type="http://schemas.openxmlformats.org/officeDocument/2006/relationships/image" Target="../media/image56.jpg"/><Relationship Id="rId5" Type="http://schemas.openxmlformats.org/officeDocument/2006/relationships/hyperlink" Target="http://www.youtube.com/watch?v=tmaye86pE3g" TargetMode="External"/><Relationship Id="rId6" Type="http://schemas.openxmlformats.org/officeDocument/2006/relationships/image" Target="../media/image58.jpg"/><Relationship Id="rId7" Type="http://schemas.openxmlformats.org/officeDocument/2006/relationships/hyperlink" Target="http://www.youtube.com/watch?v=_o-EkGhtoIA" TargetMode="External"/><Relationship Id="rId8" Type="http://schemas.openxmlformats.org/officeDocument/2006/relationships/image" Target="../media/image54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0" Type="http://schemas.openxmlformats.org/officeDocument/2006/relationships/image" Target="../media/image57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://www.youtube.com/watch?v=K2oSjg_BjjE" TargetMode="External"/><Relationship Id="rId4" Type="http://schemas.openxmlformats.org/officeDocument/2006/relationships/image" Target="../media/image51.jpg"/><Relationship Id="rId9" Type="http://schemas.openxmlformats.org/officeDocument/2006/relationships/hyperlink" Target="http://www.youtube.com/watch?v=wxrKzJHtSnM" TargetMode="External"/><Relationship Id="rId5" Type="http://schemas.openxmlformats.org/officeDocument/2006/relationships/hyperlink" Target="http://www.youtube.com/watch?v=RXZU9neF6Gg" TargetMode="External"/><Relationship Id="rId6" Type="http://schemas.openxmlformats.org/officeDocument/2006/relationships/image" Target="../media/image52.jpg"/><Relationship Id="rId7" Type="http://schemas.openxmlformats.org/officeDocument/2006/relationships/hyperlink" Target="http://www.youtube.com/watch?v=u9QXjNXhWSc" TargetMode="External"/><Relationship Id="rId8" Type="http://schemas.openxmlformats.org/officeDocument/2006/relationships/image" Target="../media/image60.jpg"/></Relationships>
</file>

<file path=ppt/slides/_rels/slide44.xml.rels><?xml version="1.0" encoding="UTF-8" standalone="yes"?><Relationships xmlns="http://schemas.openxmlformats.org/package/2006/relationships"><Relationship Id="rId10" Type="http://schemas.openxmlformats.org/officeDocument/2006/relationships/image" Target="../media/image63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://www.youtube.com/watch?v=VXKSxdmbtfs" TargetMode="External"/><Relationship Id="rId4" Type="http://schemas.openxmlformats.org/officeDocument/2006/relationships/image" Target="../media/image48.jpg"/><Relationship Id="rId9" Type="http://schemas.openxmlformats.org/officeDocument/2006/relationships/hyperlink" Target="http://www.youtube.com/watch?v=YAkxPzhco6c" TargetMode="External"/><Relationship Id="rId5" Type="http://schemas.openxmlformats.org/officeDocument/2006/relationships/hyperlink" Target="http://www.youtube.com/watch?v=nLul91ROxS0" TargetMode="External"/><Relationship Id="rId6" Type="http://schemas.openxmlformats.org/officeDocument/2006/relationships/image" Target="../media/image59.jpg"/><Relationship Id="rId7" Type="http://schemas.openxmlformats.org/officeDocument/2006/relationships/hyperlink" Target="http://www.youtube.com/watch?v=dVvDZwbFuRc" TargetMode="External"/><Relationship Id="rId8" Type="http://schemas.openxmlformats.org/officeDocument/2006/relationships/image" Target="../media/image62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://www.youtube.com/watch?v=QzqmpcWkZeQ" TargetMode="External"/><Relationship Id="rId4" Type="http://schemas.openxmlformats.org/officeDocument/2006/relationships/image" Target="../media/image55.jpg"/><Relationship Id="rId5" Type="http://schemas.openxmlformats.org/officeDocument/2006/relationships/hyperlink" Target="http://www.youtube.com/watch?v=TnUnSyaA-IU" TargetMode="External"/><Relationship Id="rId6" Type="http://schemas.openxmlformats.org/officeDocument/2006/relationships/image" Target="../media/image53.jpg"/><Relationship Id="rId7" Type="http://schemas.openxmlformats.org/officeDocument/2006/relationships/hyperlink" Target="http://www.youtube.com/watch?v=BvTdGuTHYhs" TargetMode="External"/><Relationship Id="rId8" Type="http://schemas.openxmlformats.org/officeDocument/2006/relationships/image" Target="../media/image61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s://miro.com/app/board/uXjVOOHpFvE=/?share_link_id=132030093993" TargetMode="External"/><Relationship Id="rId4" Type="http://schemas.openxmlformats.org/officeDocument/2006/relationships/hyperlink" Target="https://docs.google.com/forms/d/e/1FAIpQLSe8El5AoMtrnkDcrCLgg4dNS_FiSB7-v97HMTBx3sPMpndZTQ/viewform?usp=sf_link" TargetMode="External"/><Relationship Id="rId5" Type="http://schemas.openxmlformats.org/officeDocument/2006/relationships/hyperlink" Target="https://docs.google.com/spreadsheets/d/1v8-t2vyGBl-5E57I2k3p-PIH0vjCJxMt88z6eK0oYmY/edit?usp=sharing" TargetMode="External"/><Relationship Id="rId6" Type="http://schemas.openxmlformats.org/officeDocument/2006/relationships/hyperlink" Target="https://docs.google.com/spreadsheets/d/1vXwzRgAcvgbYUsjpBgt7INrrtB8fIJIhsVSmAlFevLg/edit?usp=sharing" TargetMode="Externa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4bKeITo0vUo" TargetMode="External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D4-R9B1swpU" TargetMode="External"/><Relationship Id="rId4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0e4-DXrSRJE" TargetMode="External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cY85WviRFLI" TargetMode="External"/><Relationship Id="rId4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cj1GMhfyGts" TargetMode="Externa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75" y="3510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>
            <p:ph type="title"/>
          </p:nvPr>
        </p:nvSpPr>
        <p:spPr>
          <a:xfrm>
            <a:off x="1165125" y="4555481"/>
            <a:ext cx="68985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Arial"/>
              <a:buNone/>
            </a:pPr>
            <a:r>
              <a:rPr lang="ru" sz="174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«ФЕДЕРАЦИЯ ХОККЕЯ РЕСПУБЛИКИ БЕЛАРУСЬ»</a:t>
            </a:r>
            <a:endParaRPr sz="102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577000" y="3866944"/>
            <a:ext cx="8358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Авторы: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Кочнев А.А., Толстик П.В., Царик А.С., Колдыбаев А.Ю.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2276550" y="627150"/>
            <a:ext cx="4590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ВИДЕОМОНИТОРИНГ </a:t>
            </a:r>
            <a:endParaRPr sz="2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(март 2023)</a:t>
            </a:r>
            <a:endParaRPr sz="2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4" title="Жлобин; Упражнение не соответсвует подготовленности занимающихся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066225" cy="453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5" title="Жлобин; Тренеру нужны помощники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021425" cy="451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6" title="ШРС; Проведение УТЗ сидя на борту, ХОРОШО СИДИМ далеко глядим!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043825" cy="452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7" title="Брест, на каждую группу по тренеру!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043825" cy="452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8" title="Беседы во время УТЗ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066225" cy="453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9" title="Брест; Обратить внимание на форму организации УТЗ при атаке ворот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037925" cy="452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0" title="ШРС; Пример как можно организовать и провести УТЗ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7886925" cy="443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/>
          <p:nvPr/>
        </p:nvSpPr>
        <p:spPr>
          <a:xfrm>
            <a:off x="311425" y="1688225"/>
            <a:ext cx="8478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/>
              <a:t>АНАЛИЗ УЧЕБНО-ТРЕНИРОВОЧНОГО ПРОЦЕССА</a:t>
            </a:r>
            <a:endParaRPr b="1"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(Толстик П.В.)</a:t>
            </a:r>
            <a:endParaRPr sz="2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2" title="Гродно 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061150" cy="453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3" title="Минская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041375" cy="452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Google Shape;78;p16"/>
          <p:cNvGraphicFramePr/>
          <p:nvPr/>
        </p:nvGraphicFramePr>
        <p:xfrm>
          <a:off x="308450" y="169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{AC8DCF82-8131-4840-AA29-CBE651B8787F}</a:tableStyleId>
              </a:tblPr>
              <a:tblGrid>
                <a:gridCol w="382850"/>
                <a:gridCol w="863600"/>
                <a:gridCol w="863600"/>
                <a:gridCol w="863600"/>
                <a:gridCol w="863600"/>
                <a:gridCol w="863600"/>
                <a:gridCol w="863600"/>
                <a:gridCol w="863600"/>
                <a:gridCol w="947200"/>
                <a:gridCol w="919325"/>
              </a:tblGrid>
              <a:tr h="27432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Школа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Количество полевых игроков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Количество вратарей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Тренеры полевых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Тренеры вратарей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Средний балл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Конспекты в электронном виде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Просмотренные тренировки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74325">
                <a:tc vMerge="1"/>
                <a:tc vMerge="1"/>
                <a:tc vMerge="1"/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Апрель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Февраль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vMerge="1"/>
                <a:tc vMerge="1"/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1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Пинск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74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Динамо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3.0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0.69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72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73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ШРС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2.1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0.58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72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74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Могилев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0.15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70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77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Витебск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71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Береза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32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Юность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4.7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2.3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0.67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70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Лида ДЮСШ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Кобрин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0.83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10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Гродно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66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11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Новополоцк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12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Молодечно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3.6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13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Солигорск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0.13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61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70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14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Барановичи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45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15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Орша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16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Бобруйск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0.61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17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Шклов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55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34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18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Гомель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55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46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56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19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Брест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0.16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32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44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20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Жлобин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19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27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4" title="Минская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250" y="63250"/>
            <a:ext cx="8140400" cy="457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5" title="Притыцкого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110700" cy="45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6" title="Гродно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127075" cy="45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7" title="2.Гродно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110700" cy="45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8" title="Минская обл.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130525" cy="457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9" title="Минская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825" y="46525"/>
            <a:ext cx="8180050" cy="460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40" title="Пристройка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115925" cy="456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1"/>
          <p:cNvSpPr txBox="1"/>
          <p:nvPr/>
        </p:nvSpPr>
        <p:spPr>
          <a:xfrm>
            <a:off x="311425" y="1688225"/>
            <a:ext cx="8478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/>
              <a:t>АНАЛИЗ УЧЕБНО-ТРЕНИРОВОЧНОГО ПРОЦЕССА</a:t>
            </a:r>
            <a:endParaRPr b="1"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(Колдыбаев А.Ю.)</a:t>
            </a:r>
            <a:endParaRPr sz="26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2"/>
          <p:cNvSpPr txBox="1"/>
          <p:nvPr/>
        </p:nvSpPr>
        <p:spPr>
          <a:xfrm>
            <a:off x="311425" y="2171550"/>
            <a:ext cx="8448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/>
              <a:t>АНАЛИЗ УЧЕБНО-ТРЕНИРОВОЧНОГО ПРОЦЕССА</a:t>
            </a:r>
            <a:endParaRPr b="1"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(Кочнев</a:t>
            </a:r>
            <a:r>
              <a:rPr lang="ru" sz="2600"/>
              <a:t> А.А.)</a:t>
            </a:r>
            <a:endParaRPr sz="26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3"/>
          <p:cNvSpPr txBox="1"/>
          <p:nvPr/>
        </p:nvSpPr>
        <p:spPr>
          <a:xfrm>
            <a:off x="327400" y="195300"/>
            <a:ext cx="82641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latin typeface="Times New Roman"/>
                <a:ea typeface="Times New Roman"/>
                <a:cs typeface="Times New Roman"/>
                <a:sym typeface="Times New Roman"/>
              </a:rPr>
              <a:t>Признаки хороших тренировок:</a:t>
            </a:r>
            <a:endParaRPr b="1"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-"/>
            </a:pPr>
            <a:r>
              <a:rPr lang="ru" sz="2500">
                <a:latin typeface="Times New Roman"/>
                <a:ea typeface="Times New Roman"/>
                <a:cs typeface="Times New Roman"/>
                <a:sym typeface="Times New Roman"/>
              </a:rPr>
              <a:t>короткие </a:t>
            </a:r>
            <a:r>
              <a:rPr lang="ru" sz="2500">
                <a:latin typeface="Times New Roman"/>
                <a:ea typeface="Times New Roman"/>
                <a:cs typeface="Times New Roman"/>
                <a:sym typeface="Times New Roman"/>
              </a:rPr>
              <a:t>объяснения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-"/>
            </a:pPr>
            <a:r>
              <a:rPr lang="ru" sz="2500">
                <a:latin typeface="Times New Roman"/>
                <a:ea typeface="Times New Roman"/>
                <a:cs typeface="Times New Roman"/>
                <a:sym typeface="Times New Roman"/>
              </a:rPr>
              <a:t>индивидуальные исправления и активность тренера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-"/>
            </a:pPr>
            <a:r>
              <a:rPr lang="ru" sz="2500">
                <a:latin typeface="Times New Roman"/>
                <a:ea typeface="Times New Roman"/>
                <a:cs typeface="Times New Roman"/>
                <a:sym typeface="Times New Roman"/>
              </a:rPr>
              <a:t>в группах 6 и </a:t>
            </a:r>
            <a:r>
              <a:rPr lang="ru" sz="2500">
                <a:latin typeface="Times New Roman"/>
                <a:ea typeface="Times New Roman"/>
                <a:cs typeface="Times New Roman"/>
                <a:sym typeface="Times New Roman"/>
              </a:rPr>
              <a:t>менее</a:t>
            </a:r>
            <a:r>
              <a:rPr lang="ru" sz="2500">
                <a:latin typeface="Times New Roman"/>
                <a:ea typeface="Times New Roman"/>
                <a:cs typeface="Times New Roman"/>
                <a:sym typeface="Times New Roman"/>
              </a:rPr>
              <a:t> человек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-"/>
            </a:pPr>
            <a:r>
              <a:rPr lang="ru" sz="2500">
                <a:latin typeface="Times New Roman"/>
                <a:ea typeface="Times New Roman"/>
                <a:cs typeface="Times New Roman"/>
                <a:sym typeface="Times New Roman"/>
              </a:rPr>
              <a:t>используется инвентарь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-"/>
            </a:pPr>
            <a:r>
              <a:rPr lang="ru" sz="2500">
                <a:latin typeface="Times New Roman"/>
                <a:ea typeface="Times New Roman"/>
                <a:cs typeface="Times New Roman"/>
                <a:sym typeface="Times New Roman"/>
              </a:rPr>
              <a:t>1 тренер на 10 учащихся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-"/>
            </a:pPr>
            <a:r>
              <a:rPr lang="ru" sz="2500">
                <a:latin typeface="Times New Roman"/>
                <a:ea typeface="Times New Roman"/>
                <a:cs typeface="Times New Roman"/>
                <a:sym typeface="Times New Roman"/>
              </a:rPr>
              <a:t>отдельная работа с вратарями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-"/>
            </a:pPr>
            <a:r>
              <a:rPr lang="ru" sz="2500">
                <a:latin typeface="Times New Roman"/>
                <a:ea typeface="Times New Roman"/>
                <a:cs typeface="Times New Roman"/>
                <a:sym typeface="Times New Roman"/>
              </a:rPr>
              <a:t>высокий уровень дисциплины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311425" y="1623625"/>
            <a:ext cx="8468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/>
              <a:t>АНАЛИЗ УЧЕБНО-ТРЕНИРОВОЧНОГО ПРОЦЕССА</a:t>
            </a:r>
            <a:endParaRPr b="1"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(Царик А.С.)</a:t>
            </a:r>
            <a:endParaRPr sz="4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44" title="3  Пинск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197500" cy="23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44" title="1  Пинск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2621150"/>
            <a:ext cx="4197500" cy="2361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44" title="2  Пинск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72000" y="152400"/>
            <a:ext cx="4197500" cy="2361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5" title="3  Могилев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197500" cy="23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5" title="1  Могилев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8922" y="96675"/>
            <a:ext cx="4296578" cy="241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5" title="5  Могилев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00" y="2604425"/>
            <a:ext cx="4197500" cy="2361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5" title="2  Могилев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28925" y="2649750"/>
            <a:ext cx="4197500" cy="23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46" title="1  Витебск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350" y="67375"/>
            <a:ext cx="4348675" cy="244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6" title="3 Витебск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13783" y="67375"/>
            <a:ext cx="4348666" cy="244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47" title="5  Бобруйск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217325" cy="237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7" title="6  Бобруйск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08167" y="180250"/>
            <a:ext cx="4217334" cy="237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7" title="4 Бобруйск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00" y="2632300"/>
            <a:ext cx="4217325" cy="2372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48" title="Новополоцк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197500" cy="23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8" title="3  Новополоцк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6975" y="152400"/>
            <a:ext cx="4197500" cy="2361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49" title="1  Береза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200" y="74400"/>
            <a:ext cx="4217325" cy="2372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50" title="2  Лида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227250" cy="2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50" title="1  Лида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2702275"/>
            <a:ext cx="4227266" cy="2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50" title="4 Лида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10625" y="193913"/>
            <a:ext cx="4227275" cy="2377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51" title="5  Молодечно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217325" cy="237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51" title="3  Молодечно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2649000"/>
            <a:ext cx="4217325" cy="2372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51" title="2  Молодечно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63575" y="152400"/>
            <a:ext cx="4217325" cy="2372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52" title="1  Орша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217325" cy="237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52" title="4  Орша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30431" y="74375"/>
            <a:ext cx="4356045" cy="245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53" title="4 Солигорск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237150" cy="238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53" title="5 Солигорск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54900" y="152400"/>
            <a:ext cx="4237150" cy="2383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/>
        </p:nvSpPr>
        <p:spPr>
          <a:xfrm>
            <a:off x="177950" y="461600"/>
            <a:ext cx="8774100" cy="44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latin typeface="Times New Roman"/>
                <a:ea typeface="Times New Roman"/>
                <a:cs typeface="Times New Roman"/>
                <a:sym typeface="Times New Roman"/>
              </a:rPr>
              <a:t>Основные ошибки учебно-тренировочного процесса:</a:t>
            </a:r>
            <a:endParaRPr b="1" sz="25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b="1" lang="ru" sz="1300">
                <a:latin typeface="Times New Roman"/>
                <a:ea typeface="Times New Roman"/>
                <a:cs typeface="Times New Roman"/>
                <a:sym typeface="Times New Roman"/>
              </a:rPr>
              <a:t>форсирование этапов подготовки, как следствие технические навыки освоены не в полном объёме и не закреплены;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b="1" lang="ru" sz="1300">
                <a:latin typeface="Times New Roman"/>
                <a:ea typeface="Times New Roman"/>
                <a:cs typeface="Times New Roman"/>
                <a:sym typeface="Times New Roman"/>
              </a:rPr>
              <a:t>группы начальной подготовки - на тренера-преподавателя большое количество занимающихся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ru" sz="1300">
                <a:latin typeface="Times New Roman"/>
                <a:ea typeface="Times New Roman"/>
                <a:cs typeface="Times New Roman"/>
                <a:sym typeface="Times New Roman"/>
              </a:rPr>
              <a:t>нет плана подготовки на месяц, неделю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ru" sz="1300">
                <a:latin typeface="Times New Roman"/>
                <a:ea typeface="Times New Roman"/>
                <a:cs typeface="Times New Roman"/>
                <a:sym typeface="Times New Roman"/>
              </a:rPr>
              <a:t>части занятий (заключительная часть - отсутствует);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ru" sz="1300">
                <a:latin typeface="Times New Roman"/>
                <a:ea typeface="Times New Roman"/>
                <a:cs typeface="Times New Roman"/>
                <a:sym typeface="Times New Roman"/>
              </a:rPr>
              <a:t>нет игр или время игры составляет менее 15%;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ru" sz="1300">
                <a:latin typeface="Times New Roman"/>
                <a:ea typeface="Times New Roman"/>
                <a:cs typeface="Times New Roman"/>
                <a:sym typeface="Times New Roman"/>
              </a:rPr>
              <a:t>использовать оптимальные формы организации тренировочного процесса (расстановка групп, колонн, разведение потоков при выполнении задания, интервал);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ru" sz="1300">
                <a:latin typeface="Times New Roman"/>
                <a:ea typeface="Times New Roman"/>
                <a:cs typeface="Times New Roman"/>
                <a:sym typeface="Times New Roman"/>
              </a:rPr>
              <a:t>нагрузка не определена или не контролируется (время работы и отдыха, количество повторений, порядок упражнений на развитие физических качеств и технических навыков;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ru" sz="1300">
                <a:latin typeface="Times New Roman"/>
                <a:ea typeface="Times New Roman"/>
                <a:cs typeface="Times New Roman"/>
                <a:sym typeface="Times New Roman"/>
              </a:rPr>
              <a:t>контроль УТЗ не осуществляется в полном объёме;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ru" sz="1300">
                <a:latin typeface="Times New Roman"/>
                <a:ea typeface="Times New Roman"/>
                <a:cs typeface="Times New Roman"/>
                <a:sym typeface="Times New Roman"/>
              </a:rPr>
              <a:t>низкая активность тренеров-преподавателей.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54" title="Барановичи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217325" cy="237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54" title="3  Барановичи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133000"/>
            <a:ext cx="4286300" cy="241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55" title="1  Шклов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204845" cy="236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55" title="2  Шклов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6900" y="152409"/>
            <a:ext cx="4204825" cy="2365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55" title="3  Шклов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00" y="2738850"/>
            <a:ext cx="4204834" cy="236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6"/>
          <p:cNvSpPr txBox="1"/>
          <p:nvPr/>
        </p:nvSpPr>
        <p:spPr>
          <a:xfrm>
            <a:off x="332950" y="184150"/>
            <a:ext cx="82977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100">
                <a:latin typeface="Times New Roman"/>
                <a:ea typeface="Times New Roman"/>
                <a:cs typeface="Times New Roman"/>
                <a:sym typeface="Times New Roman"/>
              </a:rPr>
              <a:t>Тренировки нуждающиеся в улучшении:</a:t>
            </a:r>
            <a:endParaRPr b="1" sz="3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ru" sz="1900">
                <a:latin typeface="Times New Roman"/>
                <a:ea typeface="Times New Roman"/>
                <a:cs typeface="Times New Roman"/>
                <a:sym typeface="Times New Roman"/>
              </a:rPr>
              <a:t>большой простой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ru" sz="1900">
                <a:latin typeface="Times New Roman"/>
                <a:ea typeface="Times New Roman"/>
                <a:cs typeface="Times New Roman"/>
                <a:sym typeface="Times New Roman"/>
              </a:rPr>
              <a:t>малое количество повторений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ru" sz="1900">
                <a:latin typeface="Times New Roman"/>
                <a:ea typeface="Times New Roman"/>
                <a:cs typeface="Times New Roman"/>
                <a:sym typeface="Times New Roman"/>
              </a:rPr>
              <a:t>в колоннах больше 5 человек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ru" sz="1900">
                <a:latin typeface="Times New Roman"/>
                <a:ea typeface="Times New Roman"/>
                <a:cs typeface="Times New Roman"/>
                <a:sym typeface="Times New Roman"/>
              </a:rPr>
              <a:t>нет инвентаря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ru" sz="1900">
                <a:latin typeface="Times New Roman"/>
                <a:ea typeface="Times New Roman"/>
                <a:cs typeface="Times New Roman"/>
                <a:sym typeface="Times New Roman"/>
              </a:rPr>
              <a:t>объяснение</a:t>
            </a:r>
            <a:r>
              <a:rPr lang="ru" sz="1900">
                <a:latin typeface="Times New Roman"/>
                <a:ea typeface="Times New Roman"/>
                <a:cs typeface="Times New Roman"/>
                <a:sym typeface="Times New Roman"/>
              </a:rPr>
              <a:t> длится больше 5 минут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ru" sz="1900">
                <a:latin typeface="Times New Roman"/>
                <a:ea typeface="Times New Roman"/>
                <a:cs typeface="Times New Roman"/>
                <a:sym typeface="Times New Roman"/>
              </a:rPr>
              <a:t>низкий уровень дисциплины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57" title="4  Витебск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197500" cy="23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57" title="1  Бобруйск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01050" y="152400"/>
            <a:ext cx="4197520" cy="23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57" title="3 Бобруйск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00" y="2698970"/>
            <a:ext cx="4197500" cy="236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57" title="3  Солигорск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01050" y="2698975"/>
            <a:ext cx="4197520" cy="23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58" title="3  Орша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197500" cy="23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58" title="1  Солигорск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34200" y="152400"/>
            <a:ext cx="4197500" cy="2361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58" title="1  Новополоцк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00" y="2643425"/>
            <a:ext cx="4197500" cy="2361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58" title="6  Молодечно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34200" y="2643425"/>
            <a:ext cx="4197502" cy="23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59" title="1  Молодечно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100" y="130100"/>
            <a:ext cx="4237150" cy="238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59" title="2  Витебск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04503" y="74375"/>
            <a:ext cx="4336222" cy="243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59" title="2 Береза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9013" y="2604350"/>
            <a:ext cx="4217325" cy="237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0"/>
          <p:cNvSpPr txBox="1"/>
          <p:nvPr/>
        </p:nvSpPr>
        <p:spPr>
          <a:xfrm>
            <a:off x="147363" y="38600"/>
            <a:ext cx="824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60"/>
          <p:cNvSpPr txBox="1"/>
          <p:nvPr/>
        </p:nvSpPr>
        <p:spPr>
          <a:xfrm>
            <a:off x="339100" y="785625"/>
            <a:ext cx="665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Дорожная карта обучения техническим элементам</a:t>
            </a:r>
            <a:endParaRPr/>
          </a:p>
        </p:txBody>
      </p:sp>
      <p:sp>
        <p:nvSpPr>
          <p:cNvPr id="326" name="Google Shape;326;p60"/>
          <p:cNvSpPr txBox="1"/>
          <p:nvPr/>
        </p:nvSpPr>
        <p:spPr>
          <a:xfrm>
            <a:off x="150200" y="120100"/>
            <a:ext cx="793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Полезные ссылки:</a:t>
            </a:r>
            <a:endParaRPr b="1"/>
          </a:p>
        </p:txBody>
      </p:sp>
      <p:sp>
        <p:nvSpPr>
          <p:cNvPr id="327" name="Google Shape;327;p60"/>
          <p:cNvSpPr txBox="1"/>
          <p:nvPr/>
        </p:nvSpPr>
        <p:spPr>
          <a:xfrm>
            <a:off x="373375" y="1321088"/>
            <a:ext cx="395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4"/>
              </a:rPr>
              <a:t>Форма для дневника спортсмена</a:t>
            </a:r>
            <a:endParaRPr/>
          </a:p>
        </p:txBody>
      </p:sp>
      <p:sp>
        <p:nvSpPr>
          <p:cNvPr id="328" name="Google Shape;328;p60"/>
          <p:cNvSpPr txBox="1"/>
          <p:nvPr/>
        </p:nvSpPr>
        <p:spPr>
          <a:xfrm>
            <a:off x="445725" y="1910250"/>
            <a:ext cx="400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5"/>
              </a:rPr>
              <a:t>ГНП-2</a:t>
            </a:r>
            <a:endParaRPr/>
          </a:p>
        </p:txBody>
      </p:sp>
      <p:sp>
        <p:nvSpPr>
          <p:cNvPr id="329" name="Google Shape;329;p60"/>
          <p:cNvSpPr txBox="1"/>
          <p:nvPr/>
        </p:nvSpPr>
        <p:spPr>
          <a:xfrm>
            <a:off x="445725" y="2456625"/>
            <a:ext cx="400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6"/>
              </a:rPr>
              <a:t>ГНП-3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28072"/>
            <a:ext cx="9143998" cy="517107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61"/>
          <p:cNvSpPr txBox="1"/>
          <p:nvPr/>
        </p:nvSpPr>
        <p:spPr>
          <a:xfrm>
            <a:off x="704850" y="2626623"/>
            <a:ext cx="77343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b="1"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 title="Брест; 7 тренеров + 8 помощников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066225" cy="453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 title="ШРС; Подготовительная часть остановка показ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088675" cy="454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 title="Гомель; тренерам нужны помощники! Страдает качество тренировочного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104925" cy="45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2" title="Гомель; Слева низкая интенсивность при выполнении задания Справа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132650" cy="457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3" title="Гомель; Задание не соответствует уровню подготовки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127075" cy="45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